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7620000" cy="19050000"/>
  <p:notesSz cx="6858000" cy="9144000"/>
  <p:embeddedFontLst>
    <p:embeddedFont>
      <p:font typeface="Barlow" panose="00000500000000000000" pitchFamily="2" charset="0"/>
      <p:regular r:id="rId3"/>
      <p:bold r:id="rId4"/>
    </p:embeddedFont>
    <p:embeddedFont>
      <p:font typeface="Raleway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38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9">
            <a:extLst>
              <a:ext uri="{FF2B5EF4-FFF2-40B4-BE49-F238E27FC236}">
                <a16:creationId xmlns:a16="http://schemas.microsoft.com/office/drawing/2014/main" id="{87D3C1F6-5051-00AD-B669-0E04FBAB94C9}"/>
              </a:ext>
            </a:extLst>
          </p:cNvPr>
          <p:cNvGrpSpPr/>
          <p:nvPr/>
        </p:nvGrpSpPr>
        <p:grpSpPr>
          <a:xfrm>
            <a:off x="-152399" y="15769234"/>
            <a:ext cx="7924800" cy="2520599"/>
            <a:chOff x="0" y="0"/>
            <a:chExt cx="650200" cy="448819"/>
          </a:xfrm>
        </p:grpSpPr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160D7ABB-2E4B-9F01-CC20-3CC297793B10}"/>
                </a:ext>
              </a:extLst>
            </p:cNvPr>
            <p:cNvSpPr/>
            <p:nvPr/>
          </p:nvSpPr>
          <p:spPr>
            <a:xfrm>
              <a:off x="0" y="0"/>
              <a:ext cx="650200" cy="448819"/>
            </a:xfrm>
            <a:custGeom>
              <a:avLst/>
              <a:gdLst/>
              <a:ahLst/>
              <a:cxnLst/>
              <a:rect l="l" t="t" r="r" b="b"/>
              <a:pathLst>
                <a:path w="650200" h="448819">
                  <a:moveTo>
                    <a:pt x="47537" y="0"/>
                  </a:moveTo>
                  <a:lnTo>
                    <a:pt x="602663" y="0"/>
                  </a:lnTo>
                  <a:cubicBezTo>
                    <a:pt x="628917" y="0"/>
                    <a:pt x="650200" y="21283"/>
                    <a:pt x="650200" y="47537"/>
                  </a:cubicBezTo>
                  <a:lnTo>
                    <a:pt x="650200" y="401282"/>
                  </a:lnTo>
                  <a:cubicBezTo>
                    <a:pt x="650200" y="427536"/>
                    <a:pt x="628917" y="448819"/>
                    <a:pt x="602663" y="448819"/>
                  </a:cubicBezTo>
                  <a:lnTo>
                    <a:pt x="47537" y="448819"/>
                  </a:lnTo>
                  <a:cubicBezTo>
                    <a:pt x="21283" y="448819"/>
                    <a:pt x="0" y="427536"/>
                    <a:pt x="0" y="401282"/>
                  </a:cubicBezTo>
                  <a:lnTo>
                    <a:pt x="0" y="47537"/>
                  </a:lnTo>
                  <a:cubicBezTo>
                    <a:pt x="0" y="21283"/>
                    <a:pt x="21283" y="0"/>
                    <a:pt x="47537" y="0"/>
                  </a:cubicBezTo>
                  <a:close/>
                </a:path>
              </a:pathLst>
            </a:custGeom>
            <a:solidFill>
              <a:srgbClr val="F0E9E1"/>
            </a:solidFill>
            <a:ln w="95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D99186C3-ACA1-F934-3B84-A901DF86ECCF}"/>
                </a:ext>
              </a:extLst>
            </p:cNvPr>
            <p:cNvSpPr txBox="1"/>
            <p:nvPr/>
          </p:nvSpPr>
          <p:spPr>
            <a:xfrm>
              <a:off x="0" y="-38100"/>
              <a:ext cx="650200" cy="486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-152399" y="17946481"/>
            <a:ext cx="7924800" cy="1103519"/>
            <a:chOff x="0" y="0"/>
            <a:chExt cx="5077760" cy="8209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77760" cy="820953"/>
            </a:xfrm>
            <a:custGeom>
              <a:avLst/>
              <a:gdLst/>
              <a:ahLst/>
              <a:cxnLst/>
              <a:rect l="l" t="t" r="r" b="b"/>
              <a:pathLst>
                <a:path w="5077760" h="820953">
                  <a:moveTo>
                    <a:pt x="18338" y="0"/>
                  </a:moveTo>
                  <a:lnTo>
                    <a:pt x="5059422" y="0"/>
                  </a:lnTo>
                  <a:cubicBezTo>
                    <a:pt x="5064285" y="0"/>
                    <a:pt x="5068950" y="1932"/>
                    <a:pt x="5072389" y="5371"/>
                  </a:cubicBezTo>
                  <a:cubicBezTo>
                    <a:pt x="5075828" y="8810"/>
                    <a:pt x="5077760" y="13475"/>
                    <a:pt x="5077760" y="18338"/>
                  </a:cubicBezTo>
                  <a:lnTo>
                    <a:pt x="5077760" y="802615"/>
                  </a:lnTo>
                  <a:cubicBezTo>
                    <a:pt x="5077760" y="812743"/>
                    <a:pt x="5069550" y="820953"/>
                    <a:pt x="5059422" y="820953"/>
                  </a:cubicBezTo>
                  <a:lnTo>
                    <a:pt x="18338" y="820953"/>
                  </a:lnTo>
                  <a:cubicBezTo>
                    <a:pt x="8210" y="820953"/>
                    <a:pt x="0" y="812743"/>
                    <a:pt x="0" y="802615"/>
                  </a:cubicBezTo>
                  <a:lnTo>
                    <a:pt x="0" y="18338"/>
                  </a:lnTo>
                  <a:cubicBezTo>
                    <a:pt x="0" y="8210"/>
                    <a:pt x="8210" y="0"/>
                    <a:pt x="18338" y="0"/>
                  </a:cubicBezTo>
                  <a:close/>
                </a:path>
              </a:pathLst>
            </a:custGeom>
            <a:solidFill>
              <a:srgbClr val="EB8678"/>
            </a:solidFill>
            <a:ln w="95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77760" cy="859053"/>
            </a:xfrm>
            <a:prstGeom prst="rect">
              <a:avLst/>
            </a:prstGeom>
          </p:spPr>
          <p:txBody>
            <a:bodyPr lIns="33300" tIns="33300" rIns="33300" bIns="33300" rtlCol="0" anchor="ctr"/>
            <a:lstStyle/>
            <a:p>
              <a:pPr marL="0" lvl="0" indent="0" algn="ctr">
                <a:lnSpc>
                  <a:spcPts val="210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2399" y="-45603"/>
            <a:ext cx="7924800" cy="2216801"/>
            <a:chOff x="0" y="0"/>
            <a:chExt cx="1642068" cy="8221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2068" cy="822140"/>
            </a:xfrm>
            <a:custGeom>
              <a:avLst/>
              <a:gdLst/>
              <a:ahLst/>
              <a:cxnLst/>
              <a:rect l="l" t="t" r="r" b="b"/>
              <a:pathLst>
                <a:path w="1642068" h="822140">
                  <a:moveTo>
                    <a:pt x="18823" y="0"/>
                  </a:moveTo>
                  <a:lnTo>
                    <a:pt x="1623246" y="0"/>
                  </a:lnTo>
                  <a:cubicBezTo>
                    <a:pt x="1633641" y="0"/>
                    <a:pt x="1642068" y="8427"/>
                    <a:pt x="1642068" y="18823"/>
                  </a:cubicBezTo>
                  <a:lnTo>
                    <a:pt x="1642068" y="803317"/>
                  </a:lnTo>
                  <a:cubicBezTo>
                    <a:pt x="1642068" y="813713"/>
                    <a:pt x="1633641" y="822140"/>
                    <a:pt x="1623246" y="822140"/>
                  </a:cubicBezTo>
                  <a:lnTo>
                    <a:pt x="18823" y="822140"/>
                  </a:lnTo>
                  <a:cubicBezTo>
                    <a:pt x="8427" y="822140"/>
                    <a:pt x="0" y="813713"/>
                    <a:pt x="0" y="803317"/>
                  </a:cubicBezTo>
                  <a:lnTo>
                    <a:pt x="0" y="18823"/>
                  </a:lnTo>
                  <a:cubicBezTo>
                    <a:pt x="0" y="8427"/>
                    <a:pt x="8427" y="0"/>
                    <a:pt x="18823" y="0"/>
                  </a:cubicBezTo>
                  <a:close/>
                </a:path>
              </a:pathLst>
            </a:custGeom>
            <a:solidFill>
              <a:srgbClr val="CFD6E6"/>
            </a:solidFill>
            <a:ln w="95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42068" cy="860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49300" y="468622"/>
            <a:ext cx="609600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dirty="0"/>
              <a:t>Improving Medication Safety in Older Adults: A Data-Driven Approach to Reducing Harm</a:t>
            </a:r>
            <a:endParaRPr lang="en-US" sz="3000" b="1" spc="100" dirty="0">
              <a:solidFill>
                <a:srgbClr val="343434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3024" y="16307660"/>
            <a:ext cx="6096000" cy="1587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just">
              <a:lnSpc>
                <a:spcPts val="2110"/>
              </a:lnSpc>
              <a:buFont typeface="Arial" panose="020B0604020202020204" pitchFamily="34" charset="0"/>
              <a:buChar char="•"/>
            </a:pPr>
            <a:r>
              <a:rPr lang="en-US" sz="1507" spc="40" dirty="0">
                <a:solidFill>
                  <a:srgbClr val="343434"/>
                </a:solidFill>
                <a:latin typeface="Barlow"/>
                <a:ea typeface="Barlow"/>
                <a:cs typeface="Barlow"/>
                <a:sym typeface="Barlow"/>
              </a:rPr>
              <a:t>Risk-Flagging Medication Intelligence System shifts from reactive correction to proactive risk identification</a:t>
            </a:r>
          </a:p>
          <a:p>
            <a:pPr marL="285750" indent="-285750" algn="just">
              <a:lnSpc>
                <a:spcPts val="2110"/>
              </a:lnSpc>
              <a:buFont typeface="Arial" panose="020B0604020202020204" pitchFamily="34" charset="0"/>
              <a:buChar char="•"/>
            </a:pPr>
            <a:r>
              <a:rPr lang="en-US" sz="1507" spc="40" dirty="0">
                <a:solidFill>
                  <a:srgbClr val="343434"/>
                </a:solidFill>
                <a:latin typeface="Barlow"/>
                <a:ea typeface="Barlow"/>
                <a:cs typeface="Barlow"/>
                <a:sym typeface="Barlow"/>
              </a:rPr>
              <a:t>Reduce harm and hospitalizations</a:t>
            </a:r>
          </a:p>
          <a:p>
            <a:pPr marL="285750" indent="-285750" algn="just">
              <a:lnSpc>
                <a:spcPts val="2110"/>
              </a:lnSpc>
              <a:buFont typeface="Arial" panose="020B0604020202020204" pitchFamily="34" charset="0"/>
              <a:buChar char="•"/>
            </a:pPr>
            <a:r>
              <a:rPr lang="en-US" sz="1507" spc="40" dirty="0">
                <a:solidFill>
                  <a:srgbClr val="343434"/>
                </a:solidFill>
                <a:latin typeface="Barlow"/>
                <a:ea typeface="Barlow"/>
                <a:cs typeface="Barlow"/>
                <a:sym typeface="Barlow"/>
              </a:rPr>
              <a:t>Improve provider workflow &amp; older adult quality of life</a:t>
            </a:r>
          </a:p>
          <a:p>
            <a:pPr marL="285750" indent="-285750" algn="just">
              <a:lnSpc>
                <a:spcPts val="2110"/>
              </a:lnSpc>
              <a:buFont typeface="Arial" panose="020B0604020202020204" pitchFamily="34" charset="0"/>
              <a:buChar char="•"/>
            </a:pPr>
            <a:r>
              <a:rPr lang="en-US" sz="1507" spc="40" dirty="0">
                <a:solidFill>
                  <a:srgbClr val="343434"/>
                </a:solidFill>
                <a:latin typeface="Barlow"/>
                <a:ea typeface="Barlow"/>
                <a:cs typeface="Barlow"/>
                <a:sym typeface="Barlow"/>
              </a:rPr>
              <a:t>Data-driven, collaborative approach targets preventable adverse events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8600" y="18023775"/>
            <a:ext cx="719527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CA" sz="800" dirty="0"/>
              <a:t>Citation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800" dirty="0"/>
              <a:t>Cosgrave N, Frydenlund J, Beirne F, et al. Hospital admissions due to adverse drug reactions and adverse drug events in older adults: a systematic review. </a:t>
            </a:r>
            <a:r>
              <a:rPr lang="en-CA" sz="800" i="1" dirty="0"/>
              <a:t>Age Ageing</a:t>
            </a:r>
            <a:r>
              <a:rPr lang="en-CA" sz="800" dirty="0"/>
              <a:t>. 2025;54(8):afaf231. doi:10.1093/ageing/afaf231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800" dirty="0"/>
              <a:t>Parekh N, Ali K, Page A, Roper T, Rajkumar C. Incidence of medication-related harm in older adults after hospital discharge: a systematic review. </a:t>
            </a:r>
            <a:r>
              <a:rPr lang="en-CA" sz="800" i="1" dirty="0"/>
              <a:t>J Am </a:t>
            </a:r>
            <a:r>
              <a:rPr lang="en-CA" sz="800" i="1" dirty="0" err="1"/>
              <a:t>Geriatr</a:t>
            </a:r>
            <a:r>
              <a:rPr lang="en-CA" sz="800" i="1" dirty="0"/>
              <a:t> Soc</a:t>
            </a:r>
            <a:r>
              <a:rPr lang="en-CA" sz="800" dirty="0"/>
              <a:t>. 2018;66(9):1812-1822. doi:10.1111/jgs.15419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800" dirty="0"/>
              <a:t>Ali K, Mensah EA, McDermott EA, et al. Implementation of a medicine management plan (</a:t>
            </a:r>
            <a:r>
              <a:rPr lang="en-CA" sz="800" dirty="0" err="1"/>
              <a:t>Mmp</a:t>
            </a:r>
            <a:r>
              <a:rPr lang="en-CA" sz="800" dirty="0"/>
              <a:t>) to reduce medication-related harm (</a:t>
            </a:r>
            <a:r>
              <a:rPr lang="en-CA" sz="800" dirty="0" err="1"/>
              <a:t>Mrh</a:t>
            </a:r>
            <a:r>
              <a:rPr lang="en-CA" sz="800" dirty="0"/>
              <a:t>) in older people post-hospital discharge: a randomised controlled trial. </a:t>
            </a:r>
            <a:r>
              <a:rPr lang="en-CA" sz="800" i="1" dirty="0"/>
              <a:t>BMC Geriatrics</a:t>
            </a:r>
            <a:r>
              <a:rPr lang="en-CA" sz="800" dirty="0"/>
              <a:t>. 2022;22(1):850. doi:10.1186/s12877-022-03555-w</a:t>
            </a:r>
            <a:endParaRPr lang="en-US" sz="800" b="1" spc="144" dirty="0">
              <a:solidFill>
                <a:srgbClr val="34343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759200" y="3089163"/>
            <a:ext cx="3582961" cy="2216801"/>
            <a:chOff x="0" y="0"/>
            <a:chExt cx="650200" cy="44881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0200" cy="448819"/>
            </a:xfrm>
            <a:custGeom>
              <a:avLst/>
              <a:gdLst/>
              <a:ahLst/>
              <a:cxnLst/>
              <a:rect l="l" t="t" r="r" b="b"/>
              <a:pathLst>
                <a:path w="650200" h="448819">
                  <a:moveTo>
                    <a:pt x="47537" y="0"/>
                  </a:moveTo>
                  <a:lnTo>
                    <a:pt x="602663" y="0"/>
                  </a:lnTo>
                  <a:cubicBezTo>
                    <a:pt x="628917" y="0"/>
                    <a:pt x="650200" y="21283"/>
                    <a:pt x="650200" y="47537"/>
                  </a:cubicBezTo>
                  <a:lnTo>
                    <a:pt x="650200" y="401282"/>
                  </a:lnTo>
                  <a:cubicBezTo>
                    <a:pt x="650200" y="427536"/>
                    <a:pt x="628917" y="448819"/>
                    <a:pt x="602663" y="448819"/>
                  </a:cubicBezTo>
                  <a:lnTo>
                    <a:pt x="47537" y="448819"/>
                  </a:lnTo>
                  <a:cubicBezTo>
                    <a:pt x="21283" y="448819"/>
                    <a:pt x="0" y="427536"/>
                    <a:pt x="0" y="401282"/>
                  </a:cubicBezTo>
                  <a:lnTo>
                    <a:pt x="0" y="47537"/>
                  </a:lnTo>
                  <a:cubicBezTo>
                    <a:pt x="0" y="21283"/>
                    <a:pt x="21283" y="0"/>
                    <a:pt x="47537" y="0"/>
                  </a:cubicBezTo>
                  <a:close/>
                </a:path>
              </a:pathLst>
            </a:custGeom>
            <a:solidFill>
              <a:srgbClr val="F0E9E1"/>
            </a:solidFill>
            <a:ln w="95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50200" cy="486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003058" y="3232415"/>
            <a:ext cx="3305829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Older adults often take </a:t>
            </a:r>
            <a:r>
              <a:rPr lang="en-US" sz="1600" b="1" dirty="0"/>
              <a:t>5+ medications</a:t>
            </a:r>
            <a:r>
              <a:rPr lang="en-US" sz="1600" dirty="0"/>
              <a:t> = higher risk of interactions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Age-related changes in drug metabolism increase vulnerability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1600" dirty="0"/>
              <a:t>Care transitions (hospital discharge, clinic visits) lead to frequent </a:t>
            </a:r>
            <a:r>
              <a:rPr lang="en-CA" sz="1600" b="1" dirty="0"/>
              <a:t>medication discrepancies</a:t>
            </a:r>
            <a:endParaRPr lang="en-US" sz="1600" spc="78" dirty="0">
              <a:solidFill>
                <a:srgbClr val="34343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355709" y="6230802"/>
            <a:ext cx="3582961" cy="2187264"/>
            <a:chOff x="0" y="0"/>
            <a:chExt cx="650200" cy="44881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50200" cy="448819"/>
            </a:xfrm>
            <a:custGeom>
              <a:avLst/>
              <a:gdLst/>
              <a:ahLst/>
              <a:cxnLst/>
              <a:rect l="l" t="t" r="r" b="b"/>
              <a:pathLst>
                <a:path w="650200" h="448819">
                  <a:moveTo>
                    <a:pt x="47537" y="0"/>
                  </a:moveTo>
                  <a:lnTo>
                    <a:pt x="602663" y="0"/>
                  </a:lnTo>
                  <a:cubicBezTo>
                    <a:pt x="628917" y="0"/>
                    <a:pt x="650200" y="21283"/>
                    <a:pt x="650200" y="47537"/>
                  </a:cubicBezTo>
                  <a:lnTo>
                    <a:pt x="650200" y="401282"/>
                  </a:lnTo>
                  <a:cubicBezTo>
                    <a:pt x="650200" y="427536"/>
                    <a:pt x="628917" y="448819"/>
                    <a:pt x="602663" y="448819"/>
                  </a:cubicBezTo>
                  <a:lnTo>
                    <a:pt x="47537" y="448819"/>
                  </a:lnTo>
                  <a:cubicBezTo>
                    <a:pt x="21283" y="448819"/>
                    <a:pt x="0" y="427536"/>
                    <a:pt x="0" y="401282"/>
                  </a:cubicBezTo>
                  <a:lnTo>
                    <a:pt x="0" y="47537"/>
                  </a:lnTo>
                  <a:cubicBezTo>
                    <a:pt x="0" y="21283"/>
                    <a:pt x="21283" y="0"/>
                    <a:pt x="47537" y="0"/>
                  </a:cubicBezTo>
                  <a:close/>
                </a:path>
              </a:pathLst>
            </a:custGeom>
            <a:solidFill>
              <a:srgbClr val="CFD6E6"/>
            </a:solidFill>
            <a:ln w="95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650200" cy="486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5964" y="6348332"/>
            <a:ext cx="3022454" cy="1962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2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1 in 3 older adults</a:t>
            </a:r>
            <a:r>
              <a:rPr lang="en-US" sz="1600" dirty="0"/>
              <a:t> experience adverse drug events (ADEs) annually [1]</a:t>
            </a:r>
          </a:p>
          <a:p>
            <a:pPr marL="285750" indent="-285750">
              <a:lnSpc>
                <a:spcPts val="22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ADEs account for </a:t>
            </a:r>
            <a:r>
              <a:rPr lang="en-US" sz="1600" b="1" dirty="0"/>
              <a:t>up to 30% of hospital admissions</a:t>
            </a:r>
            <a:r>
              <a:rPr lang="en-US" sz="1600" dirty="0"/>
              <a:t> [1]</a:t>
            </a:r>
            <a:endParaRPr lang="en-US" sz="1600" b="1" dirty="0"/>
          </a:p>
          <a:p>
            <a:pPr marL="285750" indent="-285750">
              <a:lnSpc>
                <a:spcPts val="22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Economic burden: </a:t>
            </a:r>
            <a:r>
              <a:rPr lang="en-US" sz="1600" b="1" dirty="0"/>
              <a:t>billions</a:t>
            </a:r>
            <a:r>
              <a:rPr lang="en-US" sz="1600" dirty="0"/>
              <a:t> spent on preventable ADEs [1]</a:t>
            </a:r>
            <a:endParaRPr lang="en-US" sz="1600" spc="78" dirty="0">
              <a:solidFill>
                <a:srgbClr val="34343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3352800" y="9403077"/>
            <a:ext cx="3811561" cy="2151305"/>
            <a:chOff x="0" y="0"/>
            <a:chExt cx="650200" cy="4488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50200" cy="448819"/>
            </a:xfrm>
            <a:custGeom>
              <a:avLst/>
              <a:gdLst/>
              <a:ahLst/>
              <a:cxnLst/>
              <a:rect l="l" t="t" r="r" b="b"/>
              <a:pathLst>
                <a:path w="650200" h="448819">
                  <a:moveTo>
                    <a:pt x="47537" y="0"/>
                  </a:moveTo>
                  <a:lnTo>
                    <a:pt x="602663" y="0"/>
                  </a:lnTo>
                  <a:cubicBezTo>
                    <a:pt x="628917" y="0"/>
                    <a:pt x="650200" y="21283"/>
                    <a:pt x="650200" y="47537"/>
                  </a:cubicBezTo>
                  <a:lnTo>
                    <a:pt x="650200" y="401282"/>
                  </a:lnTo>
                  <a:cubicBezTo>
                    <a:pt x="650200" y="427536"/>
                    <a:pt x="628917" y="448819"/>
                    <a:pt x="602663" y="448819"/>
                  </a:cubicBezTo>
                  <a:lnTo>
                    <a:pt x="47537" y="448819"/>
                  </a:lnTo>
                  <a:cubicBezTo>
                    <a:pt x="21283" y="448819"/>
                    <a:pt x="0" y="427536"/>
                    <a:pt x="0" y="401282"/>
                  </a:cubicBezTo>
                  <a:lnTo>
                    <a:pt x="0" y="47537"/>
                  </a:lnTo>
                  <a:cubicBezTo>
                    <a:pt x="0" y="21283"/>
                    <a:pt x="21283" y="0"/>
                    <a:pt x="47537" y="0"/>
                  </a:cubicBezTo>
                  <a:close/>
                </a:path>
              </a:pathLst>
            </a:custGeom>
            <a:solidFill>
              <a:srgbClr val="F0E9E1"/>
            </a:solidFill>
            <a:ln w="95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650200" cy="486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506761" y="9534819"/>
            <a:ext cx="34290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1600" dirty="0"/>
              <a:t>Pharmacist-conducted </a:t>
            </a:r>
            <a:r>
              <a:rPr lang="en-CA" sz="1600" b="1" dirty="0"/>
              <a:t>medication reviews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1600" dirty="0"/>
              <a:t>Electronic reminders and alerts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1600" dirty="0"/>
              <a:t>Limitations: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Work in </a:t>
            </a:r>
            <a:r>
              <a:rPr lang="en-US" sz="1600" b="1" dirty="0"/>
              <a:t>silos</a:t>
            </a:r>
            <a:r>
              <a:rPr lang="en-US" sz="1600" dirty="0"/>
              <a:t>, high clinician time dependency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ADEs often remain </a:t>
            </a:r>
            <a:r>
              <a:rPr lang="en-US" sz="1600" b="1" dirty="0"/>
              <a:t>undetected until harm occurs</a:t>
            </a:r>
            <a:r>
              <a:rPr lang="en-US" sz="1600" dirty="0"/>
              <a:t> [2]</a:t>
            </a:r>
            <a:endParaRPr lang="en-US" sz="1600" spc="78" dirty="0">
              <a:solidFill>
                <a:srgbClr val="34343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90609" y="12545337"/>
            <a:ext cx="3660050" cy="3009925"/>
            <a:chOff x="0" y="0"/>
            <a:chExt cx="650200" cy="44881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50200" cy="448819"/>
            </a:xfrm>
            <a:custGeom>
              <a:avLst/>
              <a:gdLst/>
              <a:ahLst/>
              <a:cxnLst/>
              <a:rect l="l" t="t" r="r" b="b"/>
              <a:pathLst>
                <a:path w="650200" h="448819">
                  <a:moveTo>
                    <a:pt x="47537" y="0"/>
                  </a:moveTo>
                  <a:lnTo>
                    <a:pt x="602663" y="0"/>
                  </a:lnTo>
                  <a:cubicBezTo>
                    <a:pt x="628917" y="0"/>
                    <a:pt x="650200" y="21283"/>
                    <a:pt x="650200" y="47537"/>
                  </a:cubicBezTo>
                  <a:lnTo>
                    <a:pt x="650200" y="401282"/>
                  </a:lnTo>
                  <a:cubicBezTo>
                    <a:pt x="650200" y="427536"/>
                    <a:pt x="628917" y="448819"/>
                    <a:pt x="602663" y="448819"/>
                  </a:cubicBezTo>
                  <a:lnTo>
                    <a:pt x="47537" y="448819"/>
                  </a:lnTo>
                  <a:cubicBezTo>
                    <a:pt x="21283" y="448819"/>
                    <a:pt x="0" y="427536"/>
                    <a:pt x="0" y="401282"/>
                  </a:cubicBezTo>
                  <a:lnTo>
                    <a:pt x="0" y="47537"/>
                  </a:lnTo>
                  <a:cubicBezTo>
                    <a:pt x="0" y="21283"/>
                    <a:pt x="21283" y="0"/>
                    <a:pt x="47537" y="0"/>
                  </a:cubicBezTo>
                  <a:close/>
                </a:path>
              </a:pathLst>
            </a:custGeom>
            <a:solidFill>
              <a:srgbClr val="CFD6E6"/>
            </a:solidFill>
            <a:ln w="95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650200" cy="486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20962" y="12757638"/>
            <a:ext cx="3338238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1400" dirty="0"/>
              <a:t>Risk-Flagging Medication Intelligence System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1400" b="1" dirty="0"/>
              <a:t>Integrates</a:t>
            </a:r>
            <a:r>
              <a:rPr lang="en-CA" sz="1400" dirty="0"/>
              <a:t> pharmacy dispensing data,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Risk scoring</a:t>
            </a:r>
            <a:r>
              <a:rPr lang="en-US" sz="1400" dirty="0"/>
              <a:t> for drug combinations and care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Dashboard alerts</a:t>
            </a:r>
            <a:r>
              <a:rPr lang="en-US" sz="1400" dirty="0"/>
              <a:t> for clinicians and pharmacists</a:t>
            </a:r>
          </a:p>
          <a:p>
            <a:pPr algn="ctr"/>
            <a:r>
              <a:rPr lang="en-US" sz="1400" b="1" dirty="0"/>
              <a:t>Why it will work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Predictive risk models succeed in </a:t>
            </a:r>
            <a:r>
              <a:rPr lang="en-US" sz="1400" b="1" dirty="0"/>
              <a:t>finance (fraud detection)</a:t>
            </a:r>
            <a:r>
              <a:rPr lang="en-US" sz="1400" dirty="0"/>
              <a:t> &amp; </a:t>
            </a:r>
            <a:r>
              <a:rPr lang="en-US" sz="1400" b="1" dirty="0"/>
              <a:t>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Research support effectiveness of a flagging system [3]</a:t>
            </a:r>
            <a:endParaRPr lang="en-US" sz="1400" b="1" dirty="0"/>
          </a:p>
        </p:txBody>
      </p:sp>
      <p:sp>
        <p:nvSpPr>
          <p:cNvPr id="29" name="Freeform 29"/>
          <p:cNvSpPr/>
          <p:nvPr/>
        </p:nvSpPr>
        <p:spPr>
          <a:xfrm>
            <a:off x="990600" y="9048030"/>
            <a:ext cx="1436323" cy="2733488"/>
          </a:xfrm>
          <a:custGeom>
            <a:avLst/>
            <a:gdLst/>
            <a:ahLst/>
            <a:cxnLst/>
            <a:rect l="l" t="t" r="r" b="b"/>
            <a:pathLst>
              <a:path w="1436323" h="2733488">
                <a:moveTo>
                  <a:pt x="0" y="0"/>
                </a:moveTo>
                <a:lnTo>
                  <a:pt x="1436324" y="0"/>
                </a:lnTo>
                <a:lnTo>
                  <a:pt x="1436324" y="2733488"/>
                </a:lnTo>
                <a:lnTo>
                  <a:pt x="0" y="2733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3759201" y="2536104"/>
            <a:ext cx="3582960" cy="527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CA" sz="4000" dirty="0"/>
              <a:t>Problem</a:t>
            </a:r>
            <a:endParaRPr lang="en-US" sz="3800" b="1" spc="60" dirty="0"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352800" y="8883168"/>
            <a:ext cx="3811561" cy="493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CA" sz="3000" dirty="0"/>
              <a:t>Previous Approaches</a:t>
            </a:r>
            <a:endParaRPr lang="en-US" sz="3000" b="1" spc="60" dirty="0">
              <a:solidFill>
                <a:srgbClr val="FFFFFF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43009" y="5675470"/>
            <a:ext cx="3595661" cy="527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CA" sz="4000" dirty="0"/>
              <a:t>Impact</a:t>
            </a:r>
            <a:endParaRPr lang="en-US" sz="3800" b="1" spc="60" dirty="0"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03308" y="12008654"/>
            <a:ext cx="3647351" cy="473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CA" sz="2400" dirty="0"/>
              <a:t>Proposed Solution &amp; Viability</a:t>
            </a:r>
            <a:endParaRPr lang="en-US" sz="2400" b="1" spc="60" dirty="0">
              <a:solidFill>
                <a:srgbClr val="FFFFFF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D1851DC-69F8-B253-10FA-BC7799078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1" y="2950164"/>
            <a:ext cx="3549688" cy="2366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528BA7D-C10F-AA3B-5196-E38D304736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07" y="6389432"/>
            <a:ext cx="3304039" cy="1877572"/>
          </a:xfrm>
          <a:prstGeom prst="rect">
            <a:avLst/>
          </a:prstGeom>
        </p:spPr>
      </p:pic>
      <p:sp>
        <p:nvSpPr>
          <p:cNvPr id="47" name="TextBox 34">
            <a:extLst>
              <a:ext uri="{FF2B5EF4-FFF2-40B4-BE49-F238E27FC236}">
                <a16:creationId xmlns:a16="http://schemas.microsoft.com/office/drawing/2014/main" id="{3B66BB08-E436-1BFE-DF50-845CE557FA94}"/>
              </a:ext>
            </a:extLst>
          </p:cNvPr>
          <p:cNvSpPr txBox="1"/>
          <p:nvPr/>
        </p:nvSpPr>
        <p:spPr>
          <a:xfrm>
            <a:off x="1440810" y="15783092"/>
            <a:ext cx="4147971" cy="460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CA" sz="2000" dirty="0"/>
              <a:t>Summary</a:t>
            </a:r>
            <a:endParaRPr lang="en-US" sz="2000" b="1" spc="60" dirty="0">
              <a:solidFill>
                <a:srgbClr val="FFFFFF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66E5F64-3C28-BF40-6B3E-06BB89664A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83" y="13102122"/>
            <a:ext cx="3539017" cy="14392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Raleway Bold</vt:lpstr>
      <vt:lpstr>Calibri</vt:lpstr>
      <vt:lpstr>Barlow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2025-12-06T04:26:56Z</dcterms:created>
  <dcterms:modified xsi:type="dcterms:W3CDTF">2025-12-06T04:27:04Z</dcterms:modified>
  <dc:identifier/>
</cp:coreProperties>
</file>